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81" r:id="rId3"/>
    <p:sldId id="373" r:id="rId4"/>
    <p:sldId id="374" r:id="rId5"/>
    <p:sldId id="379" r:id="rId6"/>
    <p:sldId id="375" r:id="rId7"/>
    <p:sldId id="380" r:id="rId8"/>
    <p:sldId id="378" r:id="rId9"/>
    <p:sldId id="371" r:id="rId10"/>
    <p:sldId id="366" r:id="rId11"/>
    <p:sldId id="388" r:id="rId12"/>
    <p:sldId id="367" r:id="rId13"/>
    <p:sldId id="368" r:id="rId14"/>
    <p:sldId id="387" r:id="rId15"/>
    <p:sldId id="296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>
          <p15:clr>
            <a:srgbClr val="A4A3A4"/>
          </p15:clr>
        </p15:guide>
        <p15:guide id="2" pos="29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884"/>
    <a:srgbClr val="5C126B"/>
    <a:srgbClr val="9933FF"/>
    <a:srgbClr val="E6E6E6"/>
    <a:srgbClr val="0000FF"/>
    <a:srgbClr val="823A67"/>
    <a:srgbClr val="EA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8" autoAdjust="0"/>
    <p:restoredTop sz="83028" autoAdjust="0"/>
  </p:normalViewPr>
  <p:slideViewPr>
    <p:cSldViewPr snapToGrid="0">
      <p:cViewPr>
        <p:scale>
          <a:sx n="91" d="100"/>
          <a:sy n="91" d="100"/>
        </p:scale>
        <p:origin x="1880" y="216"/>
      </p:cViewPr>
      <p:guideLst>
        <p:guide orient="horz" pos="2194"/>
        <p:guide pos="2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cs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cs typeface="+mn-ea"/>
              </a:defRPr>
            </a:lvl1pPr>
          </a:lstStyle>
          <a:p>
            <a:pPr>
              <a:defRPr/>
            </a:pPr>
            <a:fld id="{6ACD3B30-542E-42FA-96D3-126D2659EF0E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Welcome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everyone</a:t>
            </a:r>
          </a:p>
          <a:p>
            <a:r>
              <a:rPr kumimoji="1" lang="en-US" altLang="zh-CN" baseline="0" dirty="0" smtClean="0"/>
              <a:t>I’m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dongyu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nankai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university</a:t>
            </a:r>
          </a:p>
          <a:p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joint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prof,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jufeng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yang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nankai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university</a:t>
            </a:r>
          </a:p>
          <a:p>
            <a:r>
              <a:rPr kumimoji="1" lang="en-US" altLang="zh-CN" baseline="0" dirty="0" smtClean="0"/>
              <a:t>Professor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yu</a:t>
            </a:r>
            <a:r>
              <a:rPr kumimoji="1" lang="en-US" altLang="zh-CN" baseline="0" dirty="0" smtClean="0"/>
              <a:t>-kun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lai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cardiff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university</a:t>
            </a:r>
          </a:p>
          <a:p>
            <a:r>
              <a:rPr kumimoji="1" lang="en-US" altLang="zh-CN" baseline="0" dirty="0" smtClean="0"/>
              <a:t>Professor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ming-husan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yang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1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08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44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11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42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156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47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14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42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15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39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2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07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3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50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4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9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5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558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6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7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29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CD3B30-542E-42FA-96D3-126D2659EF0E}" type="slidenum">
              <a:rPr lang="zh-CN" altLang="en-US" smtClean="0"/>
              <a:pPr>
                <a:defRPr/>
              </a:pPr>
              <a:t>8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68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64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>
            <a:spLocks noChangeArrowheads="1"/>
          </p:cNvSpPr>
          <p:nvPr userDrawn="1"/>
        </p:nvSpPr>
        <p:spPr bwMode="auto">
          <a:xfrm>
            <a:off x="7673975" y="6581775"/>
            <a:ext cx="1476375" cy="276225"/>
          </a:xfrm>
          <a:prstGeom prst="rect">
            <a:avLst/>
          </a:prstGeom>
          <a:solidFill>
            <a:srgbClr val="823884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 userDrawn="1"/>
        </p:nvSpPr>
        <p:spPr bwMode="auto">
          <a:xfrm>
            <a:off x="1763713" y="6581775"/>
            <a:ext cx="5910262" cy="276225"/>
          </a:xfrm>
          <a:prstGeom prst="rect">
            <a:avLst/>
          </a:prstGeom>
          <a:solidFill>
            <a:srgbClr val="5C12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Retrieving and Classifying Affective Images via Deep Metric Learning 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0" y="6581775"/>
            <a:ext cx="1828800" cy="276999"/>
          </a:xfrm>
          <a:prstGeom prst="rect">
            <a:avLst/>
          </a:prstGeom>
          <a:solidFill>
            <a:srgbClr val="9843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6CE304E1-99C3-48FF-848C-3637F6CE3832}" type="datetime1">
              <a:rPr lang="en-US" altLang="zh-C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3/23/18</a:t>
            </a:fld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 userDrawn="1"/>
        </p:nvSpPr>
        <p:spPr bwMode="auto">
          <a:xfrm>
            <a:off x="7673975" y="6581775"/>
            <a:ext cx="14525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fld id="{729B4F56-F13B-4895-8B70-C8814A1115F6}" type="slidenum">
              <a:rPr lang="en-US" altLang="zh-CN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20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3777" y="1229033"/>
            <a:ext cx="7937237" cy="512260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Clr>
                <a:srgbClr val="823884"/>
              </a:buClr>
              <a:buSzPct val="98000"/>
              <a:buFont typeface="Wingdings 2" panose="05020102010507070707" pitchFamily="18" charset="2"/>
              <a:buChar char=""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lnSpc>
                <a:spcPct val="150000"/>
              </a:lnSpc>
              <a:buClr>
                <a:srgbClr val="823884"/>
              </a:buClr>
              <a:buFont typeface=".AppleSystemUIFont" charset="-120"/>
              <a:buChar char="-"/>
              <a:defRPr sz="2200">
                <a:latin typeface="Arial" charset="0"/>
                <a:ea typeface="Arial" charset="0"/>
                <a:cs typeface="Arial" charset="0"/>
              </a:defRPr>
            </a:lvl2pPr>
            <a:lvl3pPr>
              <a:lnSpc>
                <a:spcPct val="150000"/>
              </a:lnSpc>
              <a:buClr>
                <a:srgbClr val="823884"/>
              </a:buClr>
              <a:defRPr sz="20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+mn-lt"/>
                <a:ea typeface="微软雅黑" panose="020B0503020204020204" pitchFamily="34" charset="-122"/>
              </a:defRPr>
            </a:lvl4pPr>
            <a:lvl5pPr>
              <a:defRPr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 单击此处编辑母版文本样式</a:t>
            </a:r>
          </a:p>
          <a:p>
            <a:pPr lvl="1"/>
            <a:r>
              <a:rPr lang="zh-CN" altLang="en-US" noProof="1"/>
              <a:t> 第二级</a:t>
            </a:r>
          </a:p>
          <a:p>
            <a:pPr lvl="2"/>
            <a:r>
              <a:rPr lang="zh-CN" altLang="en-US" noProof="1"/>
              <a:t> 第三级</a:t>
            </a: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18255" y="353961"/>
            <a:ext cx="9108283" cy="727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9"/>
          <p:cNvSpPr/>
          <p:nvPr/>
        </p:nvSpPr>
        <p:spPr>
          <a:xfrm>
            <a:off x="365151" y="914400"/>
            <a:ext cx="8424585" cy="1926771"/>
          </a:xfrm>
          <a:prstGeom prst="roundRect">
            <a:avLst/>
          </a:prstGeom>
          <a:solidFill>
            <a:srgbClr val="823884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0" dirty="0"/>
          </a:p>
        </p:txBody>
      </p:sp>
      <p:sp>
        <p:nvSpPr>
          <p:cNvPr id="11" name="文本框 10"/>
          <p:cNvSpPr txBox="1"/>
          <p:nvPr/>
        </p:nvSpPr>
        <p:spPr bwMode="auto">
          <a:xfrm>
            <a:off x="365151" y="1110927"/>
            <a:ext cx="8424586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Retrieving and Classifying Affective Images </a:t>
            </a: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via Deep Metric Learning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5404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Jufeng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Yang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Dongyu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She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Yu-Kun 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Lai</a:t>
            </a:r>
            <a:r>
              <a:rPr lang="en-US" altLang="zh-CN" sz="2000" baseline="30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Ming-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Hsuan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Yang</a:t>
            </a:r>
            <a:r>
              <a:rPr lang="en-US" altLang="zh-CN" sz="2000" baseline="30000" dirty="0" smtClean="0">
                <a:latin typeface="Arial" charset="0"/>
                <a:ea typeface="Arial" charset="0"/>
                <a:cs typeface="Arial" charset="0"/>
              </a:rPr>
              <a:t>3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dirty="0">
                <a:latin typeface="SimHei" charset="-122"/>
                <a:ea typeface="SimHei" charset="-122"/>
                <a:cs typeface="SimHei" charset="-122"/>
              </a:rPr>
              <a:t>杨巨峰，折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栋宇</a:t>
            </a:r>
            <a:r>
              <a:rPr lang="en-US" altLang="zh-CN" sz="2000" dirty="0" smtClean="0"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lang="en-US" altLang="zh-CN" sz="2000" dirty="0" smtClean="0">
                <a:latin typeface="Arial" charset="0"/>
                <a:ea typeface="Arial" charset="0"/>
                <a:cs typeface="Arial" charset="0"/>
              </a:rPr>
              <a:t>sherry6656@163.com</a:t>
            </a:r>
            <a:r>
              <a:rPr lang="en-US" altLang="zh-CN" sz="2000" dirty="0"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zh-CN" altLang="en-US" sz="2000" dirty="0">
                <a:latin typeface="SimHei" charset="-122"/>
                <a:ea typeface="SimHei" charset="-122"/>
                <a:cs typeface="SimHei" charset="-122"/>
              </a:rPr>
              <a:t>来煜坤，杨明玄</a:t>
            </a:r>
            <a:endParaRPr lang="en-US" altLang="zh-CN" sz="20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FDF2648-2720-46CD-AFD9-B8668A1A5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1" b="24140"/>
          <a:stretch/>
        </p:blipFill>
        <p:spPr>
          <a:xfrm>
            <a:off x="3425453" y="5533385"/>
            <a:ext cx="2293093" cy="903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1388" y="4454032"/>
            <a:ext cx="61612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aseline="300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/>
              <a:t>College </a:t>
            </a:r>
            <a:r>
              <a:rPr lang="en-US" altLang="zh-CN" sz="1600" dirty="0"/>
              <a:t>of Computer and Control </a:t>
            </a:r>
            <a:r>
              <a:rPr lang="en-US" altLang="zh-CN" sz="1600" dirty="0" smtClean="0"/>
              <a:t>Engineering,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Nankai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University</a:t>
            </a:r>
          </a:p>
          <a:p>
            <a:r>
              <a:rPr lang="en-US" altLang="zh-CN" sz="1600" baseline="30000" dirty="0" smtClean="0"/>
              <a:t>2</a:t>
            </a:r>
            <a:r>
              <a:rPr lang="zh-CN" altLang="en-US" sz="1600" baseline="30000" dirty="0" smtClean="0"/>
              <a:t> </a:t>
            </a:r>
            <a:r>
              <a:rPr lang="en-US" altLang="zh-CN" sz="1600" dirty="0" smtClean="0"/>
              <a:t>School </a:t>
            </a:r>
            <a:r>
              <a:rPr lang="en-US" altLang="zh-CN" sz="1600" dirty="0"/>
              <a:t>of Computer Science and Informatics,</a:t>
            </a:r>
            <a:r>
              <a:rPr lang="zh-CN" altLang="en-US" sz="1600" dirty="0"/>
              <a:t> </a:t>
            </a:r>
            <a:r>
              <a:rPr lang="en-US" altLang="zh-CN" sz="1600" dirty="0"/>
              <a:t>Cardiff </a:t>
            </a:r>
            <a:r>
              <a:rPr lang="en-US" altLang="zh-CN" sz="1600" dirty="0" smtClean="0"/>
              <a:t>University</a:t>
            </a:r>
          </a:p>
          <a:p>
            <a:r>
              <a:rPr lang="en-US" altLang="zh-CN" sz="1600" baseline="30000" dirty="0" smtClean="0"/>
              <a:t>3</a:t>
            </a:r>
            <a:r>
              <a:rPr lang="zh-CN" altLang="en-US" sz="1600" baseline="30000" dirty="0" smtClean="0"/>
              <a:t> </a:t>
            </a:r>
            <a:r>
              <a:rPr lang="en-US" altLang="zh-CN" sz="1600" dirty="0" smtClean="0"/>
              <a:t>School </a:t>
            </a:r>
            <a:r>
              <a:rPr lang="en-US" altLang="zh-CN" sz="1600" dirty="0"/>
              <a:t>of Engineering,</a:t>
            </a:r>
            <a:r>
              <a:rPr lang="zh-CN" altLang="en-US" sz="1600" dirty="0"/>
              <a:t> </a:t>
            </a:r>
            <a:r>
              <a:rPr lang="en-US" altLang="zh-CN" sz="1600" dirty="0"/>
              <a:t>University of California,</a:t>
            </a:r>
            <a:r>
              <a:rPr lang="zh-CN" altLang="en-US" sz="1600" dirty="0"/>
              <a:t> </a:t>
            </a:r>
            <a:r>
              <a:rPr lang="en-US" altLang="zh-CN" sz="1600" dirty="0"/>
              <a:t>Merced, USA </a:t>
            </a:r>
          </a:p>
          <a:p>
            <a:endParaRPr lang="zh-CN" altLang="en-US" sz="1600" dirty="0"/>
          </a:p>
          <a:p>
            <a:endParaRPr lang="zh-CN" altLang="en-US" sz="16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4F29AF2-38BF-44B6-9676-779B549B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 We utilize deep representations and propose the sentiment vector consisting of multiple Gram layers, each of which computes inner products of filter responses in a convolutional layer. 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altLang="zh-CN" sz="2000" dirty="0" smtClean="0"/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 Thus, we explicitly train the deep model to optimize the classification and similarity constraints with the multi-task loss: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02A6221-280B-4D41-93B2-F90ADB6B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226" y="3042724"/>
            <a:ext cx="3994985" cy="4438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0A5E3CE-E981-4398-BDE0-4B9E6F51F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26" y="3526150"/>
            <a:ext cx="1976597" cy="3682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42307B12-9742-45D8-A467-8EEB09AE7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72"/>
          <a:stretch/>
        </p:blipFill>
        <p:spPr>
          <a:xfrm>
            <a:off x="4873226" y="2714816"/>
            <a:ext cx="3090442" cy="2883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15AE4044-E84A-4451-AC83-93539DC4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74" y="2464126"/>
            <a:ext cx="3790476" cy="174285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0C5B1228-7CF9-4200-90E1-3B593C05B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420" y="5289671"/>
            <a:ext cx="3351665" cy="4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40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3775" y="812230"/>
            <a:ext cx="7937237" cy="5569623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Evaluation 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 smtClean="0"/>
              <a:t>Classification: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 smtClean="0"/>
              <a:t>Retrieval: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DCG,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ANMRR,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mAP</a:t>
            </a:r>
            <a:r>
              <a:rPr lang="en-US" altLang="zh-CN" sz="2000" baseline="-25000" dirty="0" smtClean="0"/>
              <a:t>8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mAP</a:t>
            </a:r>
            <a:r>
              <a:rPr lang="en-US" altLang="zh-CN" sz="2000" baseline="-25000" dirty="0" smtClean="0"/>
              <a:t>2</a:t>
            </a:r>
            <a:endParaRPr lang="en-US" altLang="zh-CN" sz="2000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Experiment</a:t>
            </a:r>
            <a:endParaRPr kumimoji="1"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81662"/>
              </p:ext>
            </p:extLst>
          </p:nvPr>
        </p:nvGraphicFramePr>
        <p:xfrm>
          <a:off x="1051559" y="1669879"/>
          <a:ext cx="7082696" cy="1536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474"/>
                <a:gridCol w="2214496"/>
                <a:gridCol w="1822909"/>
                <a:gridCol w="1274817"/>
              </a:tblGrid>
              <a:tr h="23430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Scale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ImageNum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ClassNum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04">
                <a:tc rowSpan="3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Small-scale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IAPSa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395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47604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ArtPhoto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806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/>
                </a:tc>
              </a:tr>
              <a:tr h="251914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Abstract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Paintings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228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Large-scale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Flickr&amp;Instagram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23,308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0170" marR="90170" marT="46990" marB="469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r="33463"/>
          <a:stretch/>
        </p:blipFill>
        <p:spPr>
          <a:xfrm>
            <a:off x="2500199" y="3495534"/>
            <a:ext cx="1132705" cy="1298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7"/>
          <a:stretch/>
        </p:blipFill>
        <p:spPr>
          <a:xfrm>
            <a:off x="3899982" y="3480993"/>
            <a:ext cx="1122677" cy="1302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36"/>
          <a:stretch/>
        </p:blipFill>
        <p:spPr>
          <a:xfrm>
            <a:off x="1140886" y="3495534"/>
            <a:ext cx="1092235" cy="1298682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5291985" y="3493383"/>
            <a:ext cx="2842273" cy="1290591"/>
            <a:chOff x="5054673" y="3432409"/>
            <a:chExt cx="3809198" cy="1540798"/>
          </a:xfrm>
        </p:grpSpPr>
        <p:sp>
          <p:nvSpPr>
            <p:cNvPr id="12" name="圆角矩形 11"/>
            <p:cNvSpPr/>
            <p:nvPr/>
          </p:nvSpPr>
          <p:spPr>
            <a:xfrm>
              <a:off x="5054673" y="4753152"/>
              <a:ext cx="3809197" cy="22005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 smtClean="0">
                  <a:latin typeface="Times" charset="0"/>
                  <a:ea typeface="Times" charset="0"/>
                  <a:cs typeface="Times" charset="0"/>
                </a:rPr>
                <a:t>Flickr&amp;Instagram</a:t>
              </a:r>
              <a:endParaRPr kumimoji="1" lang="zh-CN" altLang="en-US" sz="1200" dirty="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645" y="3432409"/>
              <a:ext cx="3797226" cy="1286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71" y="1595499"/>
            <a:ext cx="5672767" cy="26561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09" y="1604929"/>
            <a:ext cx="6254580" cy="263725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Experiment Result</a:t>
            </a:r>
            <a:endParaRPr kumimoji="1" lang="zh-CN" altLang="en-US" dirty="0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248570" y="1065817"/>
            <a:ext cx="8768823" cy="672862"/>
          </a:xfrm>
        </p:spPr>
        <p:txBody>
          <a:bodyPr/>
          <a:lstStyle/>
          <a:p>
            <a:r>
              <a:rPr kumimoji="1" lang="zh-CN" altLang="en-US" sz="2000" dirty="0" smtClean="0"/>
              <a:t> </a:t>
            </a:r>
            <a:r>
              <a:rPr lang="en-US" altLang="zh-CN" sz="2000" dirty="0"/>
              <a:t>Classification and retrieval performance on the FI </a:t>
            </a:r>
            <a:r>
              <a:rPr lang="en-US" altLang="zh-CN" sz="2000" dirty="0" smtClean="0"/>
              <a:t>dataset</a:t>
            </a:r>
            <a:endParaRPr lang="en-US" altLang="zh-CN" sz="2000" dirty="0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248570" y="4354210"/>
            <a:ext cx="8768823" cy="67286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823884"/>
              </a:buClr>
              <a:buSzPct val="98000"/>
              <a:buFont typeface="Wingdings 2" panose="05020102010507070707" pitchFamily="18" charset="2"/>
              <a:buChar char="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.AppleSystemUIFont" charset="-120"/>
              <a:buChar char="-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 Performance on the small-scale datasets with transfer learning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9" y="1642936"/>
            <a:ext cx="7635240" cy="26522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8" y="4935632"/>
            <a:ext cx="7812722" cy="149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22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2484F9F-A2AE-4F07-A57A-7CA53EFD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" y="1346519"/>
            <a:ext cx="8897938" cy="4328727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Retrieval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526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  <a:buSzPct val="98000"/>
              <a:buFont typeface="Wingdings 2" panose="05020102010507070707" pitchFamily="18" charset="2"/>
              <a:buChar char=""/>
            </a:pP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work</a:t>
            </a:r>
            <a:r>
              <a:rPr kumimoji="1" lang="zh-CN" altLang="en-US" sz="2000" dirty="0" smtClean="0"/>
              <a:t> </a:t>
            </a:r>
            <a:r>
              <a:rPr lang="en-US" altLang="zh-CN" sz="2000" dirty="0" smtClean="0"/>
              <a:t>propose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unified framework to </a:t>
            </a:r>
            <a:r>
              <a:rPr lang="en-US" altLang="zh-CN" sz="2000" dirty="0" smtClean="0"/>
              <a:t>address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retrieval and classification </a:t>
            </a:r>
            <a:r>
              <a:rPr lang="en-US" altLang="zh-CN" sz="2000" dirty="0" smtClean="0"/>
              <a:t>goals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simultaneously.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Main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contribution</a:t>
            </a:r>
          </a:p>
          <a:p>
            <a:pPr lvl="1"/>
            <a:r>
              <a:rPr lang="en-US" altLang="zh-CN" sz="2000" dirty="0" smtClean="0"/>
              <a:t>We </a:t>
            </a:r>
            <a:r>
              <a:rPr lang="en-US" altLang="zh-CN" sz="2000" dirty="0"/>
              <a:t>propose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sentiment </a:t>
            </a:r>
            <a:r>
              <a:rPr lang="en-US" altLang="zh-CN" sz="2000" dirty="0"/>
              <a:t>constraint </a:t>
            </a:r>
            <a:r>
              <a:rPr lang="en-US" altLang="zh-CN" sz="2000" dirty="0" smtClean="0"/>
              <a:t>generalized </a:t>
            </a:r>
            <a:r>
              <a:rPr lang="en-US" altLang="zh-CN" sz="2000" dirty="0"/>
              <a:t>from the </a:t>
            </a:r>
            <a:r>
              <a:rPr lang="en-US" altLang="zh-CN" sz="2000" dirty="0" smtClean="0"/>
              <a:t>triplet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constraint </a:t>
            </a:r>
            <a:r>
              <a:rPr lang="en-US" altLang="zh-CN" sz="2000" dirty="0"/>
              <a:t>to incorporate the relation of </a:t>
            </a:r>
            <a:r>
              <a:rPr lang="en-US" altLang="zh-CN" sz="2000" dirty="0" smtClean="0"/>
              <a:t>emotional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categories </a:t>
            </a:r>
            <a:r>
              <a:rPr lang="en-US" altLang="zh-CN" sz="2000" dirty="0"/>
              <a:t>to the CNN learning process 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W</a:t>
            </a:r>
            <a:r>
              <a:rPr lang="en-US" altLang="zh-CN" sz="2000" dirty="0" smtClean="0"/>
              <a:t>e </a:t>
            </a:r>
            <a:r>
              <a:rPr lang="en-US" altLang="zh-CN" sz="2000" dirty="0"/>
              <a:t>propose the sentiment vector to measure the </a:t>
            </a:r>
            <a:r>
              <a:rPr lang="en-US" altLang="zh-CN" sz="2000" dirty="0" smtClean="0"/>
              <a:t>difference </a:t>
            </a:r>
            <a:r>
              <a:rPr lang="en-US" altLang="zh-CN" sz="2000" dirty="0"/>
              <a:t>between affective images, which captures the texture information from multiple convolutional layers </a:t>
            </a:r>
          </a:p>
          <a:p>
            <a:pPr lvl="1"/>
            <a:endParaRPr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5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07" y="990925"/>
            <a:ext cx="65722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2"/>
          <p:cNvGrpSpPr/>
          <p:nvPr/>
        </p:nvGrpSpPr>
        <p:grpSpPr bwMode="auto">
          <a:xfrm>
            <a:off x="2484755" y="2060575"/>
            <a:ext cx="4883150" cy="2592705"/>
            <a:chOff x="2484755" y="2060575"/>
            <a:chExt cx="4883150" cy="2592705"/>
          </a:xfrm>
        </p:grpSpPr>
        <p:sp>
          <p:nvSpPr>
            <p:cNvPr id="5" name="文本框 3"/>
            <p:cNvSpPr txBox="1">
              <a:spLocks noChangeArrowheads="1"/>
            </p:cNvSpPr>
            <p:nvPr/>
          </p:nvSpPr>
          <p:spPr bwMode="auto">
            <a:xfrm>
              <a:off x="2938145" y="2404110"/>
              <a:ext cx="4429760" cy="193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 i="1" dirty="0">
                  <a:solidFill>
                    <a:srgbClr val="823884"/>
                  </a:solidFill>
                </a:rPr>
                <a:t>THANKS!</a:t>
              </a:r>
            </a:p>
            <a:p>
              <a:pPr eaLnBrk="1" hangingPunct="1"/>
              <a:r>
                <a:rPr lang="en-US" altLang="zh-CN" sz="6000" b="1" i="1" dirty="0">
                  <a:solidFill>
                    <a:srgbClr val="823884"/>
                  </a:solidFill>
                </a:rPr>
                <a:t>    Q&amp;A</a:t>
              </a:r>
              <a:endParaRPr lang="zh-CN" altLang="en-US" sz="6000" b="1" i="1" dirty="0">
                <a:solidFill>
                  <a:srgbClr val="823884"/>
                </a:solidFill>
              </a:endParaRPr>
            </a:p>
          </p:txBody>
        </p:sp>
        <p:grpSp>
          <p:nvGrpSpPr>
            <p:cNvPr id="6" name="组合 4"/>
            <p:cNvGrpSpPr/>
            <p:nvPr/>
          </p:nvGrpSpPr>
          <p:grpSpPr bwMode="auto">
            <a:xfrm>
              <a:off x="2484755" y="2060575"/>
              <a:ext cx="2138045" cy="180975"/>
              <a:chOff x="2484755" y="2060575"/>
              <a:chExt cx="2138045" cy="180975"/>
            </a:xfrm>
          </p:grpSpPr>
          <p:cxnSp>
            <p:nvCxnSpPr>
              <p:cNvPr id="10" name="直接连接符 4"/>
              <p:cNvCxnSpPr>
                <a:cxnSpLocks noChangeShapeType="1"/>
              </p:cNvCxnSpPr>
              <p:nvPr/>
            </p:nvCxnSpPr>
            <p:spPr bwMode="auto">
              <a:xfrm>
                <a:off x="2484755" y="2142490"/>
                <a:ext cx="1995805" cy="0"/>
              </a:xfrm>
              <a:prstGeom prst="line">
                <a:avLst/>
              </a:prstGeom>
              <a:noFill/>
              <a:ln w="9525">
                <a:solidFill>
                  <a:srgbClr val="5C126B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椭圆 5"/>
              <p:cNvSpPr>
                <a:spLocks noChangeArrowheads="1"/>
              </p:cNvSpPr>
              <p:nvPr/>
            </p:nvSpPr>
            <p:spPr bwMode="auto">
              <a:xfrm>
                <a:off x="4460875" y="2060575"/>
                <a:ext cx="161925" cy="180975"/>
              </a:xfrm>
              <a:prstGeom prst="ellipse">
                <a:avLst/>
              </a:prstGeom>
              <a:solidFill>
                <a:srgbClr val="5C12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5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组合 5"/>
            <p:cNvGrpSpPr/>
            <p:nvPr/>
          </p:nvGrpSpPr>
          <p:grpSpPr bwMode="auto">
            <a:xfrm rot="10800000">
              <a:off x="4622800" y="4471670"/>
              <a:ext cx="2138045" cy="180975"/>
              <a:chOff x="4622800" y="4471670"/>
              <a:chExt cx="2138045" cy="180975"/>
            </a:xfrm>
          </p:grpSpPr>
          <p:cxnSp>
            <p:nvCxnSpPr>
              <p:cNvPr id="8" name="直接连接符 4"/>
              <p:cNvCxnSpPr>
                <a:cxnSpLocks noChangeShapeType="1"/>
              </p:cNvCxnSpPr>
              <p:nvPr/>
            </p:nvCxnSpPr>
            <p:spPr bwMode="auto">
              <a:xfrm>
                <a:off x="4765040" y="4570095"/>
                <a:ext cx="1995805" cy="0"/>
              </a:xfrm>
              <a:prstGeom prst="line">
                <a:avLst/>
              </a:prstGeom>
              <a:noFill/>
              <a:ln w="9525">
                <a:solidFill>
                  <a:srgbClr val="5C126B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椭圆 5"/>
              <p:cNvSpPr>
                <a:spLocks noChangeArrowheads="1"/>
              </p:cNvSpPr>
              <p:nvPr/>
            </p:nvSpPr>
            <p:spPr bwMode="auto">
              <a:xfrm>
                <a:off x="4622165" y="4471670"/>
                <a:ext cx="161925" cy="180975"/>
              </a:xfrm>
              <a:prstGeom prst="ellipse">
                <a:avLst/>
              </a:prstGeom>
              <a:solidFill>
                <a:srgbClr val="5C12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50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Introduction</a:t>
            </a:r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Deep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metric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learning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framework</a:t>
            </a:r>
          </a:p>
          <a:p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Experiment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Result</a:t>
            </a:r>
          </a:p>
          <a:p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Conclusion</a:t>
            </a:r>
            <a:endParaRPr kumimoji="1" lang="en-US" altLang="zh-CN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3777" y="3542575"/>
            <a:ext cx="8268080" cy="26168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Sentiment</a:t>
            </a:r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A </a:t>
            </a:r>
            <a:r>
              <a:rPr kumimoji="1" lang="en-US" altLang="zh-CN" dirty="0"/>
              <a:t>person's disposition to respond to visual </a:t>
            </a:r>
            <a:r>
              <a:rPr kumimoji="1" lang="en-US" altLang="zh-CN" dirty="0" smtClean="0"/>
              <a:t>inputs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There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hree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smtClean="0">
                <a:latin typeface="Arial" charset="0"/>
                <a:ea typeface="Arial" charset="0"/>
                <a:cs typeface="Arial" charset="0"/>
              </a:rPr>
              <a:t>constituents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sentiment</a:t>
            </a:r>
          </a:p>
          <a:p>
            <a:pPr lvl="2">
              <a:lnSpc>
                <a:spcPct val="100000"/>
              </a:lnSpc>
            </a:pPr>
            <a:r>
              <a:rPr kumimoji="1" lang="en-US" altLang="zh-CN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kumimoji="1" lang="en-US" altLang="ko-KR" b="1" dirty="0" smtClean="0">
                <a:latin typeface="Arial" charset="0"/>
                <a:ea typeface="Arial" charset="0"/>
                <a:cs typeface="Arial" charset="0"/>
              </a:rPr>
              <a:t>ubject </a:t>
            </a:r>
            <a:r>
              <a:rPr kumimoji="1" lang="en-US" altLang="zh-CN" b="1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kumimoji="1" lang="en-US" altLang="ko-KR" b="1" dirty="0">
                <a:latin typeface="Arial" charset="0"/>
                <a:ea typeface="Arial" charset="0"/>
                <a:cs typeface="Arial" charset="0"/>
              </a:rPr>
              <a:t>xperience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individual's self-perception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00000"/>
              </a:lnSpc>
            </a:pPr>
            <a:r>
              <a:rPr kumimoji="1" lang="en-US" altLang="zh-CN" b="1" dirty="0">
                <a:latin typeface="Arial" charset="0"/>
                <a:ea typeface="Arial" charset="0"/>
                <a:cs typeface="Arial" charset="0"/>
              </a:rPr>
              <a:t>External</a:t>
            </a:r>
            <a:r>
              <a:rPr kumimoji="1"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b="1" dirty="0">
                <a:latin typeface="Arial" charset="0"/>
                <a:ea typeface="Arial" charset="0"/>
                <a:cs typeface="Arial" charset="0"/>
              </a:rPr>
              <a:t>behavior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the physical part of reaction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0000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  <a:r>
              <a:rPr kumimoji="1" lang="zh-CN" alt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arousal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the emotional response </a:t>
            </a:r>
            <a:r>
              <a:rPr kumimoji="1" lang="en-US" altLang="ko-KR" dirty="0" smtClean="0">
                <a:latin typeface="Arial" charset="0"/>
                <a:ea typeface="Arial" charset="0"/>
                <a:cs typeface="Arial" charset="0"/>
              </a:rPr>
              <a:t>given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ko-KR" dirty="0" smtClean="0">
                <a:latin typeface="Arial" charset="0"/>
                <a:ea typeface="Arial" charset="0"/>
                <a:cs typeface="Arial" charset="0"/>
              </a:rPr>
              <a:t>stimuli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55" r="-19055"/>
          <a:stretch>
            <a:fillRect/>
          </a:stretch>
        </p:blipFill>
        <p:spPr>
          <a:xfrm>
            <a:off x="603777" y="1159112"/>
            <a:ext cx="4044756" cy="1983353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0569" y="1159112"/>
            <a:ext cx="1323527" cy="1983353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2469" y="1159112"/>
            <a:ext cx="2512542" cy="1983353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1798399" y="3142465"/>
            <a:ext cx="554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rgbClr val="5C126B"/>
                </a:solidFill>
                <a:ea typeface="ＭＳ Ｐゴシック" charset="-128"/>
                <a:cs typeface="Arial" panose="020B0604020202020204" pitchFamily="34" charset="0"/>
              </a:rPr>
              <a:t>“A picture is worth a thousand words.”</a:t>
            </a:r>
            <a:endParaRPr lang="zh-CN" altLang="en-US" sz="2000" i="1" dirty="0">
              <a:solidFill>
                <a:srgbClr val="5C126B"/>
              </a:solidFill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77207" y="1224348"/>
            <a:ext cx="4947937" cy="152318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buFont typeface="Wingdings 2"/>
              <a:buChar char="¤"/>
            </a:pPr>
            <a:r>
              <a:rPr lang="en-US" altLang="ko-KR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/>
              <a:t>D</a:t>
            </a:r>
            <a:r>
              <a:rPr lang="en-US" altLang="zh-CN" sz="2200" dirty="0" smtClean="0"/>
              <a:t>imensional space</a:t>
            </a:r>
            <a:r>
              <a:rPr lang="zh-CN" altLang="en-US" sz="2200" dirty="0" smtClean="0"/>
              <a:t> </a:t>
            </a:r>
            <a:endParaRPr lang="en-US" altLang="zh-CN" sz="2200" dirty="0"/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Valence </a:t>
            </a:r>
            <a:r>
              <a:rPr lang="en-US" altLang="ko-KR" dirty="0"/>
              <a:t>(the level of pleasure</a:t>
            </a:r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ko-KR" sz="2000" dirty="0" smtClean="0">
                <a:latin typeface="Arial" charset="0"/>
                <a:ea typeface="Arial" charset="0"/>
                <a:cs typeface="Arial" charset="0"/>
              </a:rPr>
              <a:t>Arousal 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(intensity of the </a:t>
            </a:r>
            <a:r>
              <a:rPr lang="en-US" altLang="ko-KR" sz="2000" dirty="0" smtClean="0">
                <a:latin typeface="Arial" charset="0"/>
                <a:ea typeface="Arial" charset="0"/>
                <a:cs typeface="Arial" charset="0"/>
              </a:rPr>
              <a:t>experience)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ko-KR" sz="2000" dirty="0" smtClean="0">
                <a:latin typeface="Arial" charset="0"/>
                <a:ea typeface="Arial" charset="0"/>
                <a:cs typeface="Arial" charset="0"/>
              </a:rPr>
              <a:t>Dominance </a:t>
            </a:r>
            <a:r>
              <a:rPr lang="en-US" altLang="ko-KR" sz="2000" dirty="0">
                <a:latin typeface="Arial" charset="0"/>
                <a:ea typeface="Arial" charset="0"/>
                <a:cs typeface="Arial" charset="0"/>
              </a:rPr>
              <a:t>(the degree of control</a:t>
            </a:r>
            <a:r>
              <a:rPr lang="en-US" altLang="ko-KR" sz="20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Modeling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Sentiment</a:t>
            </a:r>
            <a:endParaRPr kumimoji="1" lang="zh-CN" altLang="en-US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 bwMode="auto">
          <a:xfrm>
            <a:off x="277207" y="2945164"/>
            <a:ext cx="4947937" cy="152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823884"/>
              </a:buClr>
              <a:buSzPct val="98000"/>
              <a:buFont typeface="Wingdings 2" panose="05020102010507070707" pitchFamily="18" charset="2"/>
              <a:buChar char="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 typeface="Wingdings 2"/>
              <a:buChar char="¤"/>
            </a:pPr>
            <a:r>
              <a:rPr kumimoji="1" lang="zh-CN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Categorical states</a:t>
            </a:r>
            <a:endParaRPr lang="en-US" altLang="zh-CN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Positive,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negative,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neutral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Mikel’s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eight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emotion</a:t>
            </a:r>
            <a:endParaRPr lang="en-US" altLang="ko-KR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Ekman’s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six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emotion</a:t>
            </a:r>
            <a:endParaRPr lang="en-US" altLang="ko-KR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 bwMode="auto">
          <a:xfrm>
            <a:off x="277207" y="4665980"/>
            <a:ext cx="6020723" cy="152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823884"/>
              </a:buClr>
              <a:buSzPct val="98000"/>
              <a:buFont typeface="Wingdings 2" panose="05020102010507070707" pitchFamily="18" charset="2"/>
              <a:buChar char="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82388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 typeface="Wingdings 2"/>
              <a:buChar char="¤"/>
            </a:pPr>
            <a:r>
              <a:rPr lang="en-US" altLang="ko-KR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200" dirty="0" smtClean="0">
                <a:latin typeface="Arial" charset="0"/>
                <a:ea typeface="Arial" charset="0"/>
                <a:cs typeface="Arial" charset="0"/>
              </a:rPr>
              <a:t>mode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l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zh-CN" sz="2200" dirty="0">
                <a:latin typeface="Arial" charset="0"/>
                <a:ea typeface="Arial" charset="0"/>
                <a:cs typeface="Arial" charset="0"/>
              </a:rPr>
              <a:t>ontinuous probability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(CPD) 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Discrete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>
                <a:latin typeface="Arial" charset="0"/>
                <a:ea typeface="Arial" charset="0"/>
                <a:cs typeface="Arial" charset="0"/>
              </a:rPr>
              <a:t>probability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(DPD)</a:t>
            </a:r>
            <a:endParaRPr lang="en-US" altLang="zh-CN" sz="22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en-US" altLang="ko-KR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5225144" y="2002139"/>
            <a:ext cx="3530583" cy="3359150"/>
            <a:chOff x="5469453" y="2210072"/>
            <a:chExt cx="3530583" cy="3359150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657" y="2384426"/>
              <a:ext cx="2750185" cy="275272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7" name="Text Box 12"/>
            <p:cNvSpPr txBox="1">
              <a:spLocks/>
            </p:cNvSpPr>
            <p:nvPr/>
          </p:nvSpPr>
          <p:spPr>
            <a:xfrm>
              <a:off x="6082211" y="5199017"/>
              <a:ext cx="2727325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/>
                  </a:solidFill>
                  <a:latin typeface="Arial Hebrew" charset="-79"/>
                  <a:ea typeface="Arial Hebrew" charset="-79"/>
                  <a:cs typeface="Arial Hebrew" charset="-79"/>
                </a:rPr>
                <a:t>Valenc</a:t>
              </a:r>
              <a:r>
                <a:rPr lang="en-US" altLang="zh-CN" dirty="0">
                  <a:latin typeface="Arial Hebrew" charset="-79"/>
                  <a:ea typeface="Arial Hebrew" charset="-79"/>
                  <a:cs typeface="Arial Hebrew" charset="-79"/>
                </a:rPr>
                <a:t>e</a:t>
              </a:r>
              <a:endParaRPr lang="ko-KR" altLang="en-US" sz="1800" b="0" cap="none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endParaRPr>
            </a:p>
          </p:txBody>
        </p:sp>
        <p:sp>
          <p:nvSpPr>
            <p:cNvPr id="8" name="Text Box 13"/>
            <p:cNvSpPr txBox="1">
              <a:spLocks/>
            </p:cNvSpPr>
            <p:nvPr/>
          </p:nvSpPr>
          <p:spPr>
            <a:xfrm flipH="1" flipV="1">
              <a:off x="5469453" y="2340882"/>
              <a:ext cx="457818" cy="2774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eaVert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/>
                  </a:solidFill>
                  <a:latin typeface="Arial Hebrew" charset="-79"/>
                  <a:ea typeface="Arial Hebrew" charset="-79"/>
                  <a:cs typeface="Arial Hebrew" charset="-79"/>
                </a:rPr>
                <a:t>Arousal</a:t>
              </a:r>
              <a:endParaRPr lang="ko-KR" altLang="en-US" sz="1800" b="0" cap="none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endParaRPr>
            </a:p>
          </p:txBody>
        </p:sp>
        <p:cxnSp>
          <p:nvCxnSpPr>
            <p:cNvPr id="9" name="Arrow 14"/>
            <p:cNvCxnSpPr/>
            <p:nvPr/>
          </p:nvCxnSpPr>
          <p:spPr>
            <a:xfrm>
              <a:off x="6117771" y="5089797"/>
              <a:ext cx="2882265" cy="1270"/>
            </a:xfrm>
            <a:prstGeom prst="straightConnector1">
              <a:avLst/>
            </a:prstGeom>
            <a:ln w="635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Arrow 15"/>
            <p:cNvCxnSpPr/>
            <p:nvPr/>
          </p:nvCxnSpPr>
          <p:spPr>
            <a:xfrm flipH="1" flipV="1">
              <a:off x="6106341" y="2210072"/>
              <a:ext cx="11430" cy="2880995"/>
            </a:xfrm>
            <a:prstGeom prst="straightConnector1">
              <a:avLst/>
            </a:prstGeom>
            <a:ln w="635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7" descr="/Users/sherleen/Library/Group Containers/L48J367XN4.com.infraware.PolarisOffice/EngineTemp/7248/fImage268379212723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14" y="2718097"/>
            <a:ext cx="4012003" cy="2242054"/>
          </a:xfrm>
          <a:prstGeom prst="rect">
            <a:avLst/>
          </a:prstGeom>
          <a:noFill/>
        </p:spPr>
      </p:pic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581304" y="6024163"/>
            <a:ext cx="8056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Machajdik et al. Affective Image Classiﬁcation using Features Inspired by Psychology and Art Theory</a:t>
            </a:r>
            <a:r>
              <a:rPr lang="zh-CN" altLang="en-US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(MM’10)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Yang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et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Visual Sentiment Distributions via Augmented Conditional Probability Neural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(AAAI’17)</a:t>
            </a:r>
            <a:endParaRPr lang="en-US" altLang="ko-KR" sz="1200" i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5601995" y="1967060"/>
            <a:ext cx="3199138" cy="3199725"/>
            <a:chOff x="9306834" y="652787"/>
            <a:chExt cx="3199138" cy="319972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44E980A8-60A9-456B-A482-A294F2CB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834" y="660177"/>
              <a:ext cx="1634579" cy="125025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B1F902CC-7B1E-4255-ADEE-FBAFA8A6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32853" y="652787"/>
              <a:ext cx="1442606" cy="1250258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9907573" y="1875589"/>
              <a:ext cx="2034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mtClean="0"/>
                <a:t>CPD</a:t>
              </a:r>
              <a:endParaRPr kumimoji="1" lang="zh-CN" altLang="en-US" dirty="0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CC986DF3-9CB1-4041-9728-E6523181D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6834" y="2252310"/>
              <a:ext cx="1581129" cy="121541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A4CD91C1-967F-48CE-8F6E-A6E74417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4843" y="2252310"/>
              <a:ext cx="1581129" cy="12228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9907573" y="3483180"/>
              <a:ext cx="2034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D</a:t>
              </a:r>
              <a:r>
                <a:rPr kumimoji="1" lang="en-US" altLang="zh-CN" dirty="0" smtClean="0"/>
                <a:t>PD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4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1028" y="1312638"/>
            <a:ext cx="4823460" cy="46486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 </a:t>
            </a:r>
            <a:r>
              <a:rPr kumimoji="1" lang="en-US" altLang="zh-CN" sz="2000" dirty="0" smtClean="0"/>
              <a:t>Numerous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methods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affective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image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classification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retrieval need multiple stages.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smtClean="0"/>
              <a:t>Low-level </a:t>
            </a:r>
            <a:r>
              <a:rPr lang="en-US" altLang="ko-KR" sz="1600" dirty="0"/>
              <a:t>feature inspired by psychology and art </a:t>
            </a:r>
            <a:r>
              <a:rPr lang="en-US" altLang="ko-KR" sz="1600" dirty="0" smtClean="0"/>
              <a:t>theor</a:t>
            </a:r>
            <a:r>
              <a:rPr lang="en-US" altLang="zh-CN" sz="1600" dirty="0" smtClean="0"/>
              <a:t>y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smtClean="0"/>
              <a:t>Mid-level </a:t>
            </a:r>
            <a:r>
              <a:rPr lang="en-US" altLang="ko-KR" sz="1600" dirty="0"/>
              <a:t>feature based on the visual </a:t>
            </a:r>
            <a:r>
              <a:rPr lang="en-US" altLang="ko-KR" sz="1600" dirty="0" smtClean="0"/>
              <a:t>concep</a:t>
            </a:r>
            <a:r>
              <a:rPr lang="en-US" altLang="zh-CN" sz="1600" dirty="0" smtClean="0"/>
              <a:t>t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/>
              <a:t> Recent CNN methods aim to distinguish sentiment in a discrete label </a:t>
            </a:r>
            <a:r>
              <a:rPr kumimoji="1" lang="en-US" altLang="zh-CN" sz="2000" dirty="0" smtClean="0"/>
              <a:t>space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1800" dirty="0" smtClean="0"/>
              <a:t>fail </a:t>
            </a:r>
            <a:r>
              <a:rPr kumimoji="1" lang="en-US" altLang="zh-CN" sz="1800" dirty="0"/>
              <a:t>to consider the relations between </a:t>
            </a:r>
            <a:r>
              <a:rPr kumimoji="1" lang="en-US" altLang="zh-CN" sz="1800" dirty="0" smtClean="0"/>
              <a:t>different emotional </a:t>
            </a:r>
            <a:r>
              <a:rPr kumimoji="1" lang="en-US" altLang="zh-CN" sz="1800" dirty="0"/>
              <a:t>categories </a:t>
            </a:r>
          </a:p>
          <a:p>
            <a:pPr lvl="1">
              <a:lnSpc>
                <a:spcPct val="100000"/>
              </a:lnSpc>
            </a:pPr>
            <a:endParaRPr kumimoji="1" lang="ko-KR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mtClean="0"/>
              <a:t>Current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137160" y="5707380"/>
            <a:ext cx="91262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Machajdik et al. Affective Image Classiﬁcation using Features Inspired by Psychology and Art Theory</a:t>
            </a:r>
            <a:r>
              <a:rPr lang="zh-CN" altLang="en-US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200" b="0" i="1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(MM’10)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Borth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et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al.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Large-scale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visual sentiment ontology and detectors using adjective noun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pairs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(MM’13)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 et al. Robust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image sentiment analysis using progressively trained and domain transferred deep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networks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AAAI’15)</a:t>
            </a:r>
          </a:p>
        </p:txBody>
      </p:sp>
      <p:pic>
        <p:nvPicPr>
          <p:cNvPr id="17" name="Inhaltsplatzhalter 4"/>
          <p:cNvPicPr>
            <a:picLocks noChangeAspect="1"/>
          </p:cNvPicPr>
          <p:nvPr/>
        </p:nvPicPr>
        <p:blipFill>
          <a:blip r:embed="rId3"/>
          <a:srcRect l="-4594" t="2679" r="761" b="4492"/>
          <a:stretch>
            <a:fillRect/>
          </a:stretch>
        </p:blipFill>
        <p:spPr bwMode="auto">
          <a:xfrm>
            <a:off x="5424488" y="1210945"/>
            <a:ext cx="3465877" cy="438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95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414053" y="1128450"/>
            <a:ext cx="8295608" cy="50268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Different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lang="en-US" altLang="zh-CN" dirty="0"/>
              <a:t>conventional vision tasks,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ffective </a:t>
            </a:r>
            <a:r>
              <a:rPr lang="en-US" altLang="zh-CN" dirty="0"/>
              <a:t>image understanding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ambiguous for two main reasons</a:t>
            </a:r>
          </a:p>
          <a:p>
            <a:pPr lvl="1"/>
            <a:r>
              <a:rPr lang="en-US" altLang="zh-CN" sz="2000" b="1" dirty="0" smtClean="0">
                <a:solidFill>
                  <a:srgbClr val="5C126B"/>
                </a:solidFill>
              </a:rPr>
              <a:t>Subjectivity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sentiments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 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semantically independent of each other,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while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existing studies use the discrete label space.</a:t>
            </a:r>
          </a:p>
          <a:p>
            <a:pPr lvl="1"/>
            <a:r>
              <a:rPr lang="en-US" altLang="zh-CN" sz="2000" b="1" dirty="0" smtClean="0">
                <a:solidFill>
                  <a:srgbClr val="5C126B"/>
                </a:solidFill>
              </a:rPr>
              <a:t>Complexity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fully-connected layers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in CNN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distinguishing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high-level semantic </a:t>
            </a:r>
            <a:r>
              <a:rPr lang="en-US" altLang="zh-CN" sz="2000" dirty="0" smtClean="0"/>
              <a:t>contents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 </a:t>
            </a:r>
            <a:r>
              <a:rPr lang="en-US" altLang="zh-CN" sz="2000" dirty="0"/>
              <a:t>insufficient to characterize </a:t>
            </a:r>
            <a:r>
              <a:rPr lang="en-US" altLang="zh-CN" sz="2000" dirty="0" smtClean="0"/>
              <a:t>sentiment</a:t>
            </a:r>
            <a:endParaRPr lang="en-US" altLang="zh-CN" sz="2000" dirty="0"/>
          </a:p>
        </p:txBody>
      </p:sp>
      <p:grpSp>
        <p:nvGrpSpPr>
          <p:cNvPr id="22" name="组 21"/>
          <p:cNvGrpSpPr/>
          <p:nvPr/>
        </p:nvGrpSpPr>
        <p:grpSpPr>
          <a:xfrm>
            <a:off x="1748479" y="3798343"/>
            <a:ext cx="5922153" cy="2049515"/>
            <a:chOff x="1189868" y="4625253"/>
            <a:chExt cx="5695758" cy="180948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6DC5494D-B2BC-42C9-92DD-AEF4765D5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539" b="59979"/>
            <a:stretch/>
          </p:blipFill>
          <p:spPr>
            <a:xfrm>
              <a:off x="4212771" y="4625253"/>
              <a:ext cx="1814138" cy="175684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BFFFF744-BBDD-4776-AFBA-9DD5A246D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94"/>
            <a:stretch/>
          </p:blipFill>
          <p:spPr>
            <a:xfrm>
              <a:off x="1189868" y="4672154"/>
              <a:ext cx="3239665" cy="176258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63AEB2C9-523C-47D8-B4E6-F0EA9AE63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090" r="81539"/>
            <a:stretch/>
          </p:blipFill>
          <p:spPr>
            <a:xfrm>
              <a:off x="5899232" y="4769604"/>
              <a:ext cx="986394" cy="1525408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1600199" y="5972633"/>
            <a:ext cx="5932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et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al.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Building a Large Scale Dataset for Image Emotion Recognition</a:t>
            </a:r>
            <a:r>
              <a:rPr lang="zh-CN" alt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AAAI’16)</a:t>
            </a:r>
            <a:endParaRPr lang="en-US" altLang="ko-KR" sz="1200" i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 </a:t>
            </a:r>
            <a:r>
              <a:rPr lang="en-US" altLang="zh-CN" dirty="0" smtClean="0"/>
              <a:t>Metric </a:t>
            </a:r>
            <a:r>
              <a:rPr lang="en-US" altLang="zh-CN" dirty="0"/>
              <a:t>learning is to separate inter-class </a:t>
            </a:r>
            <a:r>
              <a:rPr lang="en-US" altLang="zh-CN" dirty="0" smtClean="0"/>
              <a:t>embedding </a:t>
            </a:r>
            <a:r>
              <a:rPr lang="en-US" altLang="zh-CN" dirty="0"/>
              <a:t>and reduce the intra-class </a:t>
            </a:r>
            <a:r>
              <a:rPr lang="en-US" altLang="zh-CN" dirty="0" smtClean="0"/>
              <a:t>variance.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000" dirty="0" smtClean="0"/>
              <a:t>Traditional</a:t>
            </a:r>
            <a:r>
              <a:rPr kumimoji="1" lang="zh-CN" altLang="en-US" sz="2000" dirty="0" smtClean="0"/>
              <a:t> </a:t>
            </a:r>
            <a:r>
              <a:rPr lang="en-US" altLang="zh-CN" sz="2000" dirty="0" smtClean="0"/>
              <a:t>metric </a:t>
            </a:r>
            <a:r>
              <a:rPr lang="en-US" altLang="zh-CN" sz="2000" dirty="0"/>
              <a:t>learning </a:t>
            </a:r>
            <a:r>
              <a:rPr lang="en-US" altLang="zh-CN" sz="2000" dirty="0" smtClean="0"/>
              <a:t>methods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focus </a:t>
            </a:r>
            <a:r>
              <a:rPr lang="en-US" altLang="zh-CN" sz="2000" dirty="0"/>
              <a:t>on learning a </a:t>
            </a:r>
            <a:r>
              <a:rPr lang="en-US" altLang="zh-CN" sz="2000" dirty="0" err="1" smtClean="0"/>
              <a:t>Mahalanobis</a:t>
            </a:r>
            <a:r>
              <a:rPr lang="en-US" altLang="zh-CN" sz="2000" dirty="0" smtClean="0"/>
              <a:t> distance </a:t>
            </a:r>
            <a:r>
              <a:rPr lang="en-US" altLang="zh-CN" sz="2000" dirty="0"/>
              <a:t>in Euclidean space or high dimensional kernel space</a:t>
            </a:r>
            <a:endParaRPr lang="en-US" altLang="zh-CN" sz="2000" dirty="0" smtClean="0"/>
          </a:p>
          <a:p>
            <a:pPr lvl="1">
              <a:lnSpc>
                <a:spcPct val="100000"/>
              </a:lnSpc>
            </a:pPr>
            <a:r>
              <a:rPr lang="en-US" altLang="zh-CN" sz="2000" dirty="0" smtClean="0"/>
              <a:t>Deep </a:t>
            </a:r>
            <a:r>
              <a:rPr lang="en-US" altLang="zh-CN" sz="2000" dirty="0"/>
              <a:t>metric learning </a:t>
            </a:r>
            <a:r>
              <a:rPr lang="en-US" altLang="zh-CN" sz="2000" dirty="0" smtClean="0"/>
              <a:t>methods learn feature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representation </a:t>
            </a:r>
            <a:r>
              <a:rPr lang="en-US" altLang="zh-CN" sz="2000" dirty="0"/>
              <a:t>by the guide of metric based </a:t>
            </a:r>
            <a:r>
              <a:rPr lang="en-US" altLang="zh-CN" sz="2000" dirty="0" smtClean="0"/>
              <a:t>losses,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e.g.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triplet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loss</a:t>
            </a:r>
            <a:endParaRPr kumimoji="1"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etric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E3F8622-DB42-4BEF-AF6B-708F914C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77" y="3866194"/>
            <a:ext cx="6537706" cy="17290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C523F1B-8013-4D73-9673-D5A51059DCEC}"/>
              </a:ext>
            </a:extLst>
          </p:cNvPr>
          <p:cNvSpPr/>
          <p:nvPr/>
        </p:nvSpPr>
        <p:spPr>
          <a:xfrm>
            <a:off x="276222" y="5828419"/>
            <a:ext cx="8592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Weinberger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 Distance metric learning for large margin nearest </a:t>
            </a:r>
            <a:r>
              <a:rPr lang="en-US" altLang="zh-C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neighbor</a:t>
            </a:r>
            <a:r>
              <a:rPr lang="zh-CN" alt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r>
              <a:rPr lang="zh-CN" alt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(NIPS’05)</a:t>
            </a:r>
          </a:p>
          <a:p>
            <a:pPr lvl="1"/>
            <a:r>
              <a:rPr lang="en-US" altLang="zh-CN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Elad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Hoffer, </a:t>
            </a:r>
            <a:r>
              <a:rPr lang="en-US" altLang="zh-CN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Nir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Ailon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Deep Metric Learning using Triplet Network (ICLR’15</a:t>
            </a:r>
            <a:r>
              <a:rPr lang="en-US" altLang="zh-C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3777" y="1229033"/>
            <a:ext cx="8191880" cy="51226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We address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/>
              <a:t>a </a:t>
            </a:r>
            <a:r>
              <a:rPr lang="en-US" altLang="zh-CN" dirty="0"/>
              <a:t>multi-task framework to simultaneously optimize the classification and retrieval </a:t>
            </a:r>
            <a:r>
              <a:rPr lang="en-US" altLang="zh-CN" dirty="0" smtClean="0"/>
              <a:t>tasks.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Framework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1BB16BE-111C-45D5-B2D3-DED1331B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" y="2748675"/>
            <a:ext cx="7874600" cy="29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4F29AF2-38BF-44B6-9676-779B549B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53" y="1118795"/>
            <a:ext cx="8516471" cy="45803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 We generalize the triplet constraint to the sentiment constraint taking emotion relationships into consideration</a:t>
            </a:r>
            <a:r>
              <a:rPr lang="en-US" altLang="zh-CN" sz="2000" dirty="0" smtClean="0"/>
              <a:t>.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sz="2000" dirty="0" smtClean="0"/>
              <a:t> With a weak form of prior knowledge, the sentiment metric can be learned by minimizing the sentiment loss function: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AE54DD8-6E0B-4E0B-A441-32EB8CC9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73"/>
          <a:stretch/>
        </p:blipFill>
        <p:spPr>
          <a:xfrm>
            <a:off x="1140633" y="1908140"/>
            <a:ext cx="1911992" cy="1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D249B9E-837C-4AA0-B8AD-C6D0BF1ED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73"/>
          <a:stretch/>
        </p:blipFill>
        <p:spPr>
          <a:xfrm>
            <a:off x="4304435" y="1814076"/>
            <a:ext cx="1854400" cy="15518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77C0F5C-51E1-4582-9BAE-7924DB00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8" y="3468594"/>
            <a:ext cx="3142428" cy="34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D5392F8-DB6B-4029-9EFA-5149A0C8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295" y="3276519"/>
            <a:ext cx="4040391" cy="568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953A47E-71FF-4898-85E8-E455D9014320}"/>
              </a:ext>
            </a:extLst>
          </p:cNvPr>
          <p:cNvSpPr txBox="1"/>
          <p:nvPr/>
        </p:nvSpPr>
        <p:spPr>
          <a:xfrm>
            <a:off x="840939" y="3862304"/>
            <a:ext cx="251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triplet constraint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098FAAF-1749-4140-A7FB-12460615F5B1}"/>
              </a:ext>
            </a:extLst>
          </p:cNvPr>
          <p:cNvSpPr txBox="1"/>
          <p:nvPr/>
        </p:nvSpPr>
        <p:spPr>
          <a:xfrm>
            <a:off x="5294474" y="3862304"/>
            <a:ext cx="251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sentiment constraint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xmlns="" id="{631BD435-0ED2-4304-B5CB-0B27CF3C4817}"/>
              </a:ext>
            </a:extLst>
          </p:cNvPr>
          <p:cNvSpPr/>
          <p:nvPr/>
        </p:nvSpPr>
        <p:spPr>
          <a:xfrm>
            <a:off x="3480443" y="2536002"/>
            <a:ext cx="574026" cy="342857"/>
          </a:xfrm>
          <a:prstGeom prst="rightArrow">
            <a:avLst>
              <a:gd name="adj1" fmla="val 50000"/>
              <a:gd name="adj2" fmla="val 802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DBBFBE1-6A44-49C0-A2C1-D1FA57E613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994" t="-3906" r="1994" b="14970"/>
          <a:stretch/>
        </p:blipFill>
        <p:spPr>
          <a:xfrm>
            <a:off x="6254102" y="1826502"/>
            <a:ext cx="2180031" cy="141899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2091831-1C82-413D-91BB-210B00050B07}"/>
              </a:ext>
            </a:extLst>
          </p:cNvPr>
          <p:cNvGrpSpPr/>
          <p:nvPr/>
        </p:nvGrpSpPr>
        <p:grpSpPr>
          <a:xfrm>
            <a:off x="1196778" y="4436069"/>
            <a:ext cx="6609076" cy="1438547"/>
            <a:chOff x="1458836" y="4715127"/>
            <a:chExt cx="6335328" cy="12192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6780D874-D243-4355-A67D-D2182E7CF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86" t="51077" b="-2093"/>
            <a:stretch/>
          </p:blipFill>
          <p:spPr>
            <a:xfrm>
              <a:off x="4702489" y="5318597"/>
              <a:ext cx="3091675" cy="61573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B671B0D0-7C67-4E44-A2C2-655ACC35A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563" t="-47116" r="1563" b="47116"/>
            <a:stretch/>
          </p:blipFill>
          <p:spPr>
            <a:xfrm>
              <a:off x="1458836" y="4715127"/>
              <a:ext cx="3243653" cy="1206941"/>
            </a:xfrm>
            <a:prstGeom prst="rect">
              <a:avLst/>
            </a:prstGeom>
          </p:spPr>
        </p:pic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Constraint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410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2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9477</TotalTime>
  <Words>757</Words>
  <Application>Microsoft Macintosh PowerPoint</Application>
  <PresentationFormat>全屏显示(4:3)</PresentationFormat>
  <Paragraphs>134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.AppleSystemUIFont</vt:lpstr>
      <vt:lpstr>Arial</vt:lpstr>
      <vt:lpstr>Arial Hebrew</vt:lpstr>
      <vt:lpstr>Calibri</vt:lpstr>
      <vt:lpstr>ＭＳ Ｐゴシック</vt:lpstr>
      <vt:lpstr>SimHei</vt:lpstr>
      <vt:lpstr>Times</vt:lpstr>
      <vt:lpstr>Wingdings 2</vt:lpstr>
      <vt:lpstr>宋体</vt:lpstr>
      <vt:lpstr>微软雅黑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Affective Regions In Deep Convolutional Neural Networks For  Visual Sentiment Prediction</dc:title>
  <dc:creator>msunming</dc:creator>
  <cp:lastModifiedBy>Microsoft Office 用户</cp:lastModifiedBy>
  <cp:revision>335</cp:revision>
  <dcterms:created xsi:type="dcterms:W3CDTF">2015-11-21T08:18:00Z</dcterms:created>
  <dcterms:modified xsi:type="dcterms:W3CDTF">2018-03-23T15:52:50Z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